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62" r:id="rId3"/>
    <p:sldId id="294" r:id="rId4"/>
    <p:sldId id="300" r:id="rId5"/>
    <p:sldId id="301" r:id="rId6"/>
    <p:sldId id="302" r:id="rId7"/>
    <p:sldId id="303" r:id="rId8"/>
    <p:sldId id="304" r:id="rId9"/>
    <p:sldId id="305" r:id="rId10"/>
    <p:sldId id="265" r:id="rId11"/>
    <p:sldId id="318" r:id="rId12"/>
    <p:sldId id="319" r:id="rId13"/>
    <p:sldId id="267" r:id="rId14"/>
    <p:sldId id="268" r:id="rId15"/>
    <p:sldId id="269" r:id="rId16"/>
    <p:sldId id="270" r:id="rId17"/>
    <p:sldId id="271" r:id="rId18"/>
    <p:sldId id="256" r:id="rId19"/>
    <p:sldId id="257" r:id="rId20"/>
    <p:sldId id="258" r:id="rId21"/>
    <p:sldId id="260" r:id="rId22"/>
    <p:sldId id="259" r:id="rId23"/>
    <p:sldId id="263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29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ag Joshi" initials="PJ" lastIdx="2" clrIdx="0">
    <p:extLst>
      <p:ext uri="{19B8F6BF-5375-455C-9EA6-DF929625EA0E}">
        <p15:presenceInfo xmlns:p15="http://schemas.microsoft.com/office/powerpoint/2012/main" userId="770481fedc81bb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79" d="100"/>
          <a:sy n="79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F13A-1045-4100-BD13-55512E3F9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E339B-05C2-44A2-8632-0D45D04A8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F7E0E-0ECB-47D6-8DE2-AE8DDD44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49BF2-1F9D-4710-A3FC-D0758247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1AA13-83A0-43BD-91E0-55AB7CA2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623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AD98-E169-412E-ADBB-473713AA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3DD56-35E9-47FF-9C39-1D15E2AAC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C89EE-2725-405C-BC17-4ED84004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FA3F9-8117-42BF-BA7E-AEC0C091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820E8-FA58-4137-B981-6C13EC1A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3791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FF281-28FF-4B58-AC78-CBE00A969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83A00-FCA0-49B7-9FBB-321C5996A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4C450-64DC-4F90-BE45-02F86787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0F026-CAE6-41B9-8BC0-B2C81CE95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7136-F5B2-48E5-833C-4D49A09B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674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Thank You</a:t>
            </a:r>
            <a:endParaRPr lang="en-ZA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77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9669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200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9D77-C563-4B87-8717-5D20FEDA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E09B0-6B8C-45B5-91CA-8B5C14CE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C144C-A268-4E68-8AAD-A546D4BD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51FF-9C04-4DC9-A612-917AFA3C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B79C7-B8EE-4A6C-804A-3D266E28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173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E75A-8202-40D8-82FC-343BB506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74FD8-889B-4EAC-9300-EC643CDFE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579A6-B7BE-4B0F-8CA4-091E8407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E8324-8CED-4D51-9E18-CD5F127CB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06625-4847-49CA-88FA-93B3E792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471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C8A8-6694-4C2C-B61E-7B506E71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1093A-A1C6-4093-BA24-B06BD6A92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C7E70-6D4A-4D2A-90C2-BA2B6EB6C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5A9AE-36F2-4C66-BEA6-D117259B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8DFBF-F1B9-47BD-A0ED-94993EED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1828A-202E-48BC-A4FF-247F4161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122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C5AD-26B8-4B6E-BB42-7306A8907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0C41C-CB7A-4086-B858-4E1C4DBB7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35611-3A22-4FCE-B784-00E71C087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84C43-5B43-4223-B546-D844A550A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E63266-DBB3-4578-8F79-B24B9F789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B4A37-AF8F-4011-BF79-46AB2497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7CFDD-CAF3-4A8A-B328-4C3F3535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EC3BE-3DEF-48EE-B183-A3555534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0566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0B38-0226-4DFD-9441-94321B41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76499-0C32-4D6C-87CC-08E300B0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87126-4F2B-4E13-9F97-D72D7789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51958-9955-4CEA-AEC3-CC8CABA8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09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24F1A-3BF2-4710-8522-1613823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B8C12-C382-432B-A362-6D85D4B9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C98F-9AD6-4751-BE12-1E2D3C33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0964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76DE-3253-4C41-ACC1-C68F6AA2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E92E-9ACE-4BE2-96D4-C1D415B03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D04E6-799C-4D33-9BB4-312180CB7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CEC7E-EC6A-41BB-B296-8797CCA7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FFC16-0170-4781-8306-C8BD672C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44581-DAE3-4F0A-88FB-CE84B03A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772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A245-2544-4FBA-8397-35253AE5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284EB-5307-4D4B-8DED-CE5E417B3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996AF-BC11-4285-8076-EE4333A13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B497D-E2EA-4850-B6A6-5337D92F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1AF9F-B24F-43A7-9624-3F6C6E15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2312A-272D-4F70-A994-8EB05134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09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C85DFE-FCF6-410F-A8E4-8878EC7C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25112-5235-4DE1-9ED3-BAC0158F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6C1A2-716F-4613-BF4A-CD96B3959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8D9FF-359A-4520-A39F-CFA3976657FF}" type="datetimeFigureOut">
              <a:rPr lang="en-IN" smtClean="0"/>
              <a:t>29-08-2020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5F92-5801-472E-94DD-3DA210EF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AABEB-2585-4FB5-96D4-644A7170F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B636B-1E70-414D-85F1-8C702D28032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174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0394"/>
            <a:ext cx="9780588" cy="6804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/>
          <a:lstStyle/>
          <a:p>
            <a:r>
              <a:rPr lang="en-ZA" sz="4800" dirty="0"/>
              <a:t>Angular 8  - Intermediate Level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/>
          <a:lstStyle/>
          <a:p>
            <a:r>
              <a:rPr lang="en-IN" dirty="0"/>
              <a:t>Wipro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A370A-4133-4D4E-8B5D-D3B759DBB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979" y="160214"/>
            <a:ext cx="1830630" cy="1141728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562663-081B-4B21-84D4-F28610DDF4D2}"/>
              </a:ext>
            </a:extLst>
          </p:cNvPr>
          <p:cNvSpPr txBox="1">
            <a:spLocks/>
          </p:cNvSpPr>
          <p:nvPr/>
        </p:nvSpPr>
        <p:spPr>
          <a:xfrm>
            <a:off x="11791173" y="6371351"/>
            <a:ext cx="432000" cy="432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ZA" smtClean="0"/>
              <a:pPr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34A5C1-199C-43A3-BCDC-7AD87041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922480"/>
            <a:ext cx="102489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3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AE72B-E971-4165-A9BD-8AB58568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9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24A837-D6AA-42BA-8D4F-16BA62248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9" y="117314"/>
            <a:ext cx="117348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6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A8E4CC-96F1-433C-A46B-716BA0D0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719137"/>
            <a:ext cx="104394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0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F15773-47B8-40C6-8248-2EB05618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28675"/>
            <a:ext cx="10287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4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C04F9-78BD-4EDB-B203-5AAB1286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823912"/>
            <a:ext cx="101536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5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9D8614-5AE8-4016-84BF-95DC2CEE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000125"/>
            <a:ext cx="101917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DB02E-8477-46AF-845E-6E85640C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24975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D3FD10-624F-472E-9950-3FA14BA4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564"/>
            <a:ext cx="10910887" cy="47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22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C8DDAA-9527-4A79-979C-3584484B4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385887"/>
            <a:ext cx="7629525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119069-23A9-4CF9-861E-0EE1B0D4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1538287"/>
            <a:ext cx="76295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7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0DB66-77A3-4867-A339-28931475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05" y="368461"/>
            <a:ext cx="7248525" cy="3209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1CC757-82BB-46B3-B2E4-2504E0A9D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30" y="3519585"/>
            <a:ext cx="7124700" cy="3105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E44D1-70DE-4209-8CC1-B82823E2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244" y="6052651"/>
            <a:ext cx="16287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5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D1808D-5874-4C7B-81FE-9A7DB209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830838"/>
            <a:ext cx="10991850" cy="5362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44318C-589C-4D35-920D-0AAEBEA468EE}"/>
              </a:ext>
            </a:extLst>
          </p:cNvPr>
          <p:cNvSpPr/>
          <p:nvPr/>
        </p:nvSpPr>
        <p:spPr>
          <a:xfrm>
            <a:off x="812801" y="0"/>
            <a:ext cx="1681018" cy="628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lvl="1" indent="-228600">
              <a:buAutoNum type="arabicPeriod"/>
            </a:pPr>
            <a:r>
              <a:rPr lang="en-IN" sz="1000" dirty="0">
                <a:solidFill>
                  <a:schemeClr val="tx1"/>
                </a:solidFill>
              </a:rPr>
              <a:t>Modularity</a:t>
            </a:r>
          </a:p>
          <a:p>
            <a:pPr marL="228600" lvl="1" indent="-228600">
              <a:buAutoNum type="arabicPeriod"/>
            </a:pPr>
            <a:r>
              <a:rPr lang="en-IN" sz="1000" dirty="0">
                <a:solidFill>
                  <a:schemeClr val="tx1"/>
                </a:solidFill>
              </a:rPr>
              <a:t>Typescript support</a:t>
            </a:r>
          </a:p>
          <a:p>
            <a:pPr marL="228600" lvl="1" indent="-228600">
              <a:buAutoNum type="arabicPeriod"/>
            </a:pPr>
            <a:r>
              <a:rPr lang="en-IN" sz="1000" dirty="0">
                <a:solidFill>
                  <a:schemeClr val="tx1"/>
                </a:solidFill>
              </a:rPr>
              <a:t>Also different Angular versions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D7C3E2-9416-4BF7-BE20-6FB7F27FAB4F}"/>
              </a:ext>
            </a:extLst>
          </p:cNvPr>
          <p:cNvSpPr/>
          <p:nvPr/>
        </p:nvSpPr>
        <p:spPr>
          <a:xfrm>
            <a:off x="4807528" y="23091"/>
            <a:ext cx="1681018" cy="628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lvl="1" indent="-228600">
              <a:buAutoNum type="arabicPeriod"/>
            </a:pPr>
            <a:r>
              <a:rPr lang="en-IN" sz="1000" dirty="0">
                <a:solidFill>
                  <a:schemeClr val="tx1"/>
                </a:solidFill>
              </a:rPr>
              <a:t>Role of components</a:t>
            </a:r>
          </a:p>
          <a:p>
            <a:pPr marL="228600" lvl="1" indent="-228600">
              <a:buAutoNum type="arabicPeriod"/>
            </a:pPr>
            <a:r>
              <a:rPr lang="en-IN" sz="1000" dirty="0">
                <a:solidFill>
                  <a:schemeClr val="tx1"/>
                </a:solidFill>
              </a:rPr>
              <a:t>How to create the components</a:t>
            </a:r>
          </a:p>
          <a:p>
            <a:pPr marL="228600" lvl="1" indent="-228600">
              <a:buAutoNum type="arabicPeriod"/>
            </a:pPr>
            <a:r>
              <a:rPr lang="en-IN" sz="1000" dirty="0">
                <a:solidFill>
                  <a:schemeClr val="tx1"/>
                </a:solidFill>
              </a:rPr>
              <a:t>How to use it in Angular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EF815-FBCD-4EBD-AFE9-69D06B52FD3E}"/>
              </a:ext>
            </a:extLst>
          </p:cNvPr>
          <p:cNvSpPr/>
          <p:nvPr/>
        </p:nvSpPr>
        <p:spPr>
          <a:xfrm>
            <a:off x="6945746" y="18471"/>
            <a:ext cx="1681018" cy="628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/>
            <a:r>
              <a:rPr lang="en-IN" sz="1000" dirty="0">
                <a:solidFill>
                  <a:schemeClr val="tx1"/>
                </a:solidFill>
              </a:rPr>
              <a:t>1. Mechanism to connect your User application interface and Business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B42A9-C63E-4169-9B05-F835E812220E}"/>
              </a:ext>
            </a:extLst>
          </p:cNvPr>
          <p:cNvSpPr/>
          <p:nvPr/>
        </p:nvSpPr>
        <p:spPr>
          <a:xfrm>
            <a:off x="8991601" y="27705"/>
            <a:ext cx="2212108" cy="655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lvl="1" indent="-228600">
              <a:buAutoNum type="arabicPeriod"/>
            </a:pPr>
            <a:r>
              <a:rPr lang="en-IN" sz="1000" dirty="0">
                <a:solidFill>
                  <a:schemeClr val="tx1"/>
                </a:solidFill>
              </a:rPr>
              <a:t>Different Directives angular provides like ng-if ng-repeat etc..</a:t>
            </a:r>
          </a:p>
          <a:p>
            <a:pPr marL="228600" lvl="1" indent="-228600">
              <a:buAutoNum type="arabicPeriod"/>
            </a:pPr>
            <a:r>
              <a:rPr lang="en-IN" sz="1000" dirty="0">
                <a:solidFill>
                  <a:schemeClr val="tx1"/>
                </a:solidFill>
              </a:rPr>
              <a:t>Also we will learn how to create custom directives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A39FD9-71AE-42B0-8780-6604C82A2F52}"/>
              </a:ext>
            </a:extLst>
          </p:cNvPr>
          <p:cNvSpPr/>
          <p:nvPr/>
        </p:nvSpPr>
        <p:spPr>
          <a:xfrm>
            <a:off x="8991600" y="6193413"/>
            <a:ext cx="1888835" cy="628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/>
            <a:r>
              <a:rPr lang="en-IN" sz="1000" dirty="0">
                <a:solidFill>
                  <a:schemeClr val="tx1"/>
                </a:solidFill>
              </a:rPr>
              <a:t>Routing helps user for page navigation or section navigation. Actually navigating thru different components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7DB417-7C76-4030-8DA7-AFA06AD438C2}"/>
              </a:ext>
            </a:extLst>
          </p:cNvPr>
          <p:cNvSpPr/>
          <p:nvPr/>
        </p:nvSpPr>
        <p:spPr>
          <a:xfrm>
            <a:off x="7051963" y="6202219"/>
            <a:ext cx="1888835" cy="628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/>
            <a:r>
              <a:rPr lang="en-IN" sz="1000" dirty="0">
                <a:solidFill>
                  <a:schemeClr val="tx1"/>
                </a:solidFill>
              </a:rPr>
              <a:t>Different ways to implement the form in Angular, along with that how to add validation rules, error handling etc..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FD1BC9-72F2-4765-884C-CCFEA1D94F37}"/>
              </a:ext>
            </a:extLst>
          </p:cNvPr>
          <p:cNvSpPr/>
          <p:nvPr/>
        </p:nvSpPr>
        <p:spPr>
          <a:xfrm>
            <a:off x="4904509" y="6114473"/>
            <a:ext cx="2041237" cy="7158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/>
            <a:r>
              <a:rPr lang="en-IN" sz="1000" dirty="0">
                <a:solidFill>
                  <a:schemeClr val="tx1"/>
                </a:solidFill>
              </a:rPr>
              <a:t>Service in angular is class that encapsulates some sort of functionality which can be provided to rest of your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1393D-C8EB-46FA-BB7B-F710BDB3A6EB}"/>
              </a:ext>
            </a:extLst>
          </p:cNvPr>
          <p:cNvSpPr/>
          <p:nvPr/>
        </p:nvSpPr>
        <p:spPr>
          <a:xfrm>
            <a:off x="1360054" y="6123704"/>
            <a:ext cx="2500745" cy="628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/>
            <a:r>
              <a:rPr lang="en-IN" sz="1000" dirty="0">
                <a:solidFill>
                  <a:schemeClr val="tx1"/>
                </a:solidFill>
              </a:rPr>
              <a:t>Firebase is a backend service that provides functionalities like </a:t>
            </a:r>
            <a:r>
              <a:rPr lang="en-IN" sz="1000" dirty="0" err="1">
                <a:solidFill>
                  <a:schemeClr val="tx1"/>
                </a:solidFill>
              </a:rPr>
              <a:t>filestorage</a:t>
            </a:r>
            <a:r>
              <a:rPr lang="en-IN" sz="1000" dirty="0">
                <a:solidFill>
                  <a:schemeClr val="tx1"/>
                </a:solidFill>
              </a:rPr>
              <a:t>, authentication , database etc..</a:t>
            </a:r>
          </a:p>
        </p:txBody>
      </p:sp>
    </p:spTree>
    <p:extLst>
      <p:ext uri="{BB962C8B-B14F-4D97-AF65-F5344CB8AC3E}">
        <p14:creationId xmlns:p14="http://schemas.microsoft.com/office/powerpoint/2010/main" val="174409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DE2C5-A773-4437-AE70-8EBAE0256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65" y="690271"/>
            <a:ext cx="7029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54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2B0746-AC6D-49FF-95BB-0276F60F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1562100"/>
            <a:ext cx="74580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92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5120D-4530-452D-9BE6-19EB902D7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995487"/>
            <a:ext cx="6962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7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4BAA26-CAA8-4135-A466-7BD0290DB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197485"/>
              </p:ext>
            </p:extLst>
          </p:nvPr>
        </p:nvGraphicFramePr>
        <p:xfrm>
          <a:off x="2088858" y="1747146"/>
          <a:ext cx="7390701" cy="4352046"/>
        </p:xfrm>
        <a:graphic>
          <a:graphicData uri="http://schemas.openxmlformats.org/drawingml/2006/table">
            <a:tbl>
              <a:tblPr/>
              <a:tblGrid>
                <a:gridCol w="2463567">
                  <a:extLst>
                    <a:ext uri="{9D8B030D-6E8A-4147-A177-3AD203B41FA5}">
                      <a16:colId xmlns:a16="http://schemas.microsoft.com/office/drawing/2014/main" val="3374282159"/>
                    </a:ext>
                  </a:extLst>
                </a:gridCol>
                <a:gridCol w="2463567">
                  <a:extLst>
                    <a:ext uri="{9D8B030D-6E8A-4147-A177-3AD203B41FA5}">
                      <a16:colId xmlns:a16="http://schemas.microsoft.com/office/drawing/2014/main" val="3632827142"/>
                    </a:ext>
                  </a:extLst>
                </a:gridCol>
                <a:gridCol w="2463567">
                  <a:extLst>
                    <a:ext uri="{9D8B030D-6E8A-4147-A177-3AD203B41FA5}">
                      <a16:colId xmlns:a16="http://schemas.microsoft.com/office/drawing/2014/main" val="1658646217"/>
                    </a:ext>
                  </a:extLst>
                </a:gridCol>
              </a:tblGrid>
              <a:tr h="34871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cap="all">
                          <a:effectLst/>
                        </a:rPr>
                        <a:t>BASIS FOR COMPARISON</a:t>
                      </a:r>
                    </a:p>
                  </a:txBody>
                  <a:tcPr marL="37904" marR="37904" marT="37904" marB="37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cap="all">
                          <a:effectLst/>
                        </a:rPr>
                        <a:t>CLASS</a:t>
                      </a:r>
                    </a:p>
                  </a:txBody>
                  <a:tcPr marL="37904" marR="37904" marT="37904" marB="37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cap="all">
                          <a:effectLst/>
                        </a:rPr>
                        <a:t>INTERFACE</a:t>
                      </a:r>
                    </a:p>
                  </a:txBody>
                  <a:tcPr marL="37904" marR="37904" marT="37904" marB="379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555606"/>
                  </a:ext>
                </a:extLst>
              </a:tr>
              <a:tr h="103097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Basic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A class is instantiated to create objects.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An interface can never be instantiated as the methods are unable to perform any action on invoking.</a:t>
                      </a:r>
                      <a:br>
                        <a:rPr lang="en-IN" sz="900">
                          <a:effectLst/>
                        </a:rPr>
                      </a:br>
                      <a:endParaRPr lang="en-IN" sz="900">
                        <a:effectLst/>
                      </a:endParaRP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01573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Keyword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class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interface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59989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Access specifier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The members of a class can be private, public or protected.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The members of an interface are always public.</a:t>
                      </a:r>
                      <a:br>
                        <a:rPr lang="en-IN" sz="900">
                          <a:effectLst/>
                        </a:rPr>
                      </a:br>
                      <a:endParaRPr lang="en-IN" sz="900">
                        <a:effectLst/>
                      </a:endParaRP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86632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Methods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The methods of a class are defined to perform a specific action.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The methods in an interface are purely abstract.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516909"/>
                  </a:ext>
                </a:extLst>
              </a:tr>
              <a:tr h="758073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Implement/Extend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A class can implement any number of interface and can extend only one class.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An interface can extend multiple interfaces but can not implement any interface.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232234"/>
                  </a:ext>
                </a:extLst>
              </a:tr>
              <a:tr h="758073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Constructor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>
                          <a:effectLst/>
                        </a:rPr>
                        <a:t>A class can have constructors to initialize the variables.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dirty="0">
                          <a:effectLst/>
                        </a:rPr>
                        <a:t>An interface can never have a constructor as there is hardly any variable to initialize.</a:t>
                      </a:r>
                    </a:p>
                  </a:txBody>
                  <a:tcPr marL="37904" marR="37904" marT="37904" marB="3790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278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434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510375-8A46-4971-9AEC-6F9CD9D6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19137"/>
            <a:ext cx="100584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75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4FCA8-E808-4429-B419-65F316366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976312"/>
            <a:ext cx="103251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0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0359B-3564-435D-B1C9-25740096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742950"/>
            <a:ext cx="101822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17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666162-AA54-412A-9351-2B053A99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019175"/>
            <a:ext cx="102012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2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54301-7F70-4E2D-9562-9A5AE9A0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804862"/>
            <a:ext cx="101060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78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E33A48-2210-483C-AB06-27163FEF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014412"/>
            <a:ext cx="101917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0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D3A9B-AF60-43BC-8F3F-86AF8F2BC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60383"/>
            <a:ext cx="7372350" cy="63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98A245-7A87-48D7-8936-E903CD7A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66762"/>
            <a:ext cx="104679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8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12F42-9C49-475E-97DC-1F219336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63"/>
            <a:ext cx="6534150" cy="2333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EDE0E8-8F6E-4195-9088-0B075CAC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8" y="2578331"/>
            <a:ext cx="3409950" cy="1228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C283C-B8E0-4835-B1F2-4966047D8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8" y="4064446"/>
            <a:ext cx="42767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70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E5C957-C26A-4876-8479-EBD269402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885825"/>
            <a:ext cx="10534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99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1F4D0D-BD69-4CD0-9056-536DC5078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957262"/>
            <a:ext cx="104203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4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E643BA-7F6E-4F3E-ACEB-B5207B5B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738187"/>
            <a:ext cx="101250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9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3C305-E48E-4753-9004-EE0BF5E8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738187"/>
            <a:ext cx="103917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72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1FD4A-41E0-4517-A394-B5C5D7646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733425"/>
            <a:ext cx="102203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09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73B531-8FEA-4E2A-AA34-8FC80C57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766762"/>
            <a:ext cx="101631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1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70ED5-C008-44FA-920B-1D1EFACA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919162"/>
            <a:ext cx="103917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12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9F18A1-4E41-4A3D-8A41-7066C8F0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862012"/>
            <a:ext cx="103060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4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59D30-97D2-4677-A565-894900ECA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6" y="54649"/>
            <a:ext cx="117538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69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E0A94B-8022-4A39-89A0-245E7802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666750"/>
            <a:ext cx="103346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11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C6389C-DDC5-4FB1-970C-1E720815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690562"/>
            <a:ext cx="101441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61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3C6807-63E0-4334-87A8-FE190A53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957262"/>
            <a:ext cx="93630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44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5EDA7-B6F2-43B5-975D-3973E1055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152525"/>
            <a:ext cx="91630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4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1AF06-479C-4E7A-BE5A-30CDEA82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72" y="147157"/>
            <a:ext cx="9296400" cy="36278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C15780-536D-4134-98F9-A69333DB994B}"/>
              </a:ext>
            </a:extLst>
          </p:cNvPr>
          <p:cNvSpPr/>
          <p:nvPr/>
        </p:nvSpPr>
        <p:spPr>
          <a:xfrm>
            <a:off x="1110143" y="384852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u="sng" dirty="0">
                <a:solidFill>
                  <a:srgbClr val="3A3A3A"/>
                </a:solidFill>
                <a:latin typeface="Roboto" pitchFamily="2" charset="0"/>
              </a:rPr>
              <a:t>Steps: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rgbClr val="3A3A3A"/>
              </a:solidFill>
              <a:latin typeface="Roboto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Add </a:t>
            </a:r>
            <a:r>
              <a:rPr lang="en-US" altLang="en-US" dirty="0" err="1">
                <a:solidFill>
                  <a:srgbClr val="3A3A3A"/>
                </a:solidFill>
                <a:latin typeface="Roboto" pitchFamily="2" charset="0"/>
              </a:rPr>
              <a:t>FormsModule</a:t>
            </a: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 to </a:t>
            </a:r>
            <a:r>
              <a:rPr lang="en-US" altLang="en-US" sz="1100" dirty="0" err="1">
                <a:solidFill>
                  <a:srgbClr val="3A3A3A"/>
                </a:solidFill>
                <a:latin typeface="Source Code Pro"/>
              </a:rPr>
              <a:t>app.module.ts</a:t>
            </a: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Create a class for the User model.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Create initial components and layout for the signup form.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Use Angular form directives like </a:t>
            </a:r>
            <a:r>
              <a:rPr lang="en-US" altLang="en-US" sz="1100" dirty="0" err="1">
                <a:solidFill>
                  <a:srgbClr val="3A3A3A"/>
                </a:solidFill>
                <a:latin typeface="Source Code Pro"/>
              </a:rPr>
              <a:t>ngModel</a:t>
            </a: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, </a:t>
            </a:r>
            <a:r>
              <a:rPr lang="en-US" altLang="en-US" sz="1100" dirty="0" err="1">
                <a:solidFill>
                  <a:srgbClr val="3A3A3A"/>
                </a:solidFill>
                <a:latin typeface="Source Code Pro"/>
              </a:rPr>
              <a:t>ngModelGroup</a:t>
            </a: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, and </a:t>
            </a:r>
            <a:r>
              <a:rPr lang="en-US" altLang="en-US" sz="1100" dirty="0" err="1">
                <a:solidFill>
                  <a:srgbClr val="3A3A3A"/>
                </a:solidFill>
                <a:latin typeface="Source Code Pro"/>
              </a:rPr>
              <a:t>ngForm</a:t>
            </a: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Add validation using built-in validators.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Display validation errors meaningfully.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Handle form submission using </a:t>
            </a:r>
            <a:r>
              <a:rPr lang="en-US" altLang="en-US" sz="1100" dirty="0" err="1">
                <a:solidFill>
                  <a:srgbClr val="3A3A3A"/>
                </a:solidFill>
                <a:latin typeface="Source Code Pro"/>
              </a:rPr>
              <a:t>ngSubmit</a:t>
            </a: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603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974DA6-F1DA-486B-BA89-5AA6C812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0"/>
            <a:ext cx="9239250" cy="29925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93241C-4F30-41FD-89BA-816245DA592E}"/>
              </a:ext>
            </a:extLst>
          </p:cNvPr>
          <p:cNvSpPr/>
          <p:nvPr/>
        </p:nvSpPr>
        <p:spPr>
          <a:xfrm>
            <a:off x="980834" y="327586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u="sng" dirty="0">
                <a:solidFill>
                  <a:srgbClr val="3A3A3A"/>
                </a:solidFill>
                <a:latin typeface="Roboto" pitchFamily="2" charset="0"/>
              </a:rPr>
              <a:t>Steps: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rgbClr val="3A3A3A"/>
              </a:solidFill>
              <a:latin typeface="Roboto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Add </a:t>
            </a:r>
            <a:r>
              <a:rPr lang="en-US" altLang="en-US" dirty="0" err="1">
                <a:solidFill>
                  <a:srgbClr val="3A3A3A"/>
                </a:solidFill>
                <a:latin typeface="Roboto" pitchFamily="2" charset="0"/>
              </a:rPr>
              <a:t>ReactiveFormsModule</a:t>
            </a: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 to </a:t>
            </a:r>
            <a:r>
              <a:rPr lang="en-US" altLang="en-US" sz="1100" dirty="0" err="1">
                <a:solidFill>
                  <a:srgbClr val="3A3A3A"/>
                </a:solidFill>
                <a:latin typeface="Source Code Pro"/>
              </a:rPr>
              <a:t>app.module.ts</a:t>
            </a: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Create a class for the User model.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Create initial components and layout for the signup form.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altLang="en-US" dirty="0">
                <a:solidFill>
                  <a:srgbClr val="3A3A3A"/>
                </a:solidFill>
                <a:latin typeface="Roboto" pitchFamily="2" charset="0"/>
              </a:rPr>
              <a:t>Create and initialize the form control objects in our component class</a:t>
            </a: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Add validation using Validators Class in our component class.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Display validation errors meaningfully.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Handle form submission using </a:t>
            </a:r>
            <a:r>
              <a:rPr lang="en-US" altLang="en-US" sz="1100" dirty="0" err="1">
                <a:solidFill>
                  <a:srgbClr val="3A3A3A"/>
                </a:solidFill>
                <a:latin typeface="Source Code Pro"/>
              </a:rPr>
              <a:t>ngSubmit</a:t>
            </a:r>
            <a:r>
              <a:rPr lang="en-US" altLang="en-US" dirty="0">
                <a:solidFill>
                  <a:srgbClr val="3A3A3A"/>
                </a:solidFill>
                <a:latin typeface="Roboto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694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524D6F-88F4-488E-A4D8-7E06DB7C9D08}"/>
              </a:ext>
            </a:extLst>
          </p:cNvPr>
          <p:cNvSpPr/>
          <p:nvPr/>
        </p:nvSpPr>
        <p:spPr>
          <a:xfrm>
            <a:off x="905164" y="1582341"/>
            <a:ext cx="97166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A3A3A"/>
                </a:solidFill>
                <a:latin typeface="Roboto" pitchFamily="2" charset="0"/>
              </a:rPr>
              <a:t>All the form validation logic will be located in a single place—inside your component class. This is way more productive than the template approach, where the </a:t>
            </a:r>
            <a:r>
              <a:rPr lang="en-IN" dirty="0" err="1">
                <a:solidFill>
                  <a:srgbClr val="3A3A3A"/>
                </a:solidFill>
                <a:latin typeface="Roboto" pitchFamily="2" charset="0"/>
              </a:rPr>
              <a:t>ngModel</a:t>
            </a:r>
            <a:r>
              <a:rPr lang="en-IN" dirty="0">
                <a:solidFill>
                  <a:srgbClr val="3A3A3A"/>
                </a:solidFill>
                <a:latin typeface="Roboto" pitchFamily="2" charset="0"/>
              </a:rPr>
              <a:t> directives are scattered across the template.</a:t>
            </a:r>
            <a:br>
              <a:rPr lang="en-IN" dirty="0">
                <a:solidFill>
                  <a:srgbClr val="3A3A3A"/>
                </a:solidFill>
                <a:latin typeface="Roboto" pitchFamily="2" charset="0"/>
              </a:rPr>
            </a:br>
            <a:endParaRPr lang="en-IN" dirty="0">
              <a:solidFill>
                <a:srgbClr val="3A3A3A"/>
              </a:solidFill>
              <a:latin typeface="Roboto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A3A3A"/>
                </a:solidFill>
                <a:latin typeface="Roboto" pitchFamily="2" charset="0"/>
              </a:rPr>
              <a:t>Unlike template-driven forms, Model-driven forms are easier to test. You don't have to resort to end-to-end testing libraries to test your form.</a:t>
            </a:r>
          </a:p>
          <a:p>
            <a:endParaRPr lang="en-IN" dirty="0">
              <a:solidFill>
                <a:srgbClr val="3A3A3A"/>
              </a:solidFill>
              <a:latin typeface="Roboto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A3A3A"/>
                </a:solidFill>
                <a:latin typeface="Roboto" pitchFamily="2" charset="0"/>
              </a:rPr>
              <a:t>Validation logic will go inside the component class and not in the template.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3A3A3A"/>
                </a:solidFill>
                <a:latin typeface="Roboto" pitchFamily="2" charset="0"/>
              </a:rPr>
              <a:t>For a form with a large number of form elements, this approach has something called </a:t>
            </a:r>
            <a:r>
              <a:rPr lang="en-IN" dirty="0" err="1">
                <a:solidFill>
                  <a:srgbClr val="3A3A3A"/>
                </a:solidFill>
                <a:latin typeface="Roboto" pitchFamily="2" charset="0"/>
              </a:rPr>
              <a:t>FormBuilder</a:t>
            </a:r>
            <a:r>
              <a:rPr lang="en-IN" dirty="0">
                <a:solidFill>
                  <a:srgbClr val="3A3A3A"/>
                </a:solidFill>
                <a:latin typeface="Roboto" pitchFamily="2" charset="0"/>
              </a:rPr>
              <a:t> to make the creation of </a:t>
            </a:r>
            <a:r>
              <a:rPr lang="en-IN" dirty="0" err="1">
                <a:solidFill>
                  <a:srgbClr val="3A3A3A"/>
                </a:solidFill>
                <a:latin typeface="Roboto" pitchFamily="2" charset="0"/>
              </a:rPr>
              <a:t>FormControl</a:t>
            </a:r>
            <a:r>
              <a:rPr lang="en-IN" dirty="0">
                <a:solidFill>
                  <a:srgbClr val="3A3A3A"/>
                </a:solidFill>
                <a:latin typeface="Roboto" pitchFamily="2" charset="0"/>
              </a:rPr>
              <a:t> objects easier.</a:t>
            </a:r>
            <a:endParaRPr lang="en-IN" b="0" i="0" dirty="0">
              <a:solidFill>
                <a:srgbClr val="3A3A3A"/>
              </a:solidFill>
              <a:effectLst/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003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22E7E-63A7-492E-BB45-3BF02ED2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995362"/>
            <a:ext cx="9353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96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F27B0-2485-497D-ACFF-1C6CEF99A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895350"/>
            <a:ext cx="91725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9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C0167-AA98-46EE-99A6-2ACC86EF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081087"/>
            <a:ext cx="87439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A59959-2342-4C16-BAD4-0E0C64CC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49"/>
            <a:ext cx="121539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7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FB42161-31B4-4E7A-AA87-54CD4F57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8" y="961879"/>
            <a:ext cx="9852893" cy="5348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68B0F-446E-4C1E-909B-4E8430A6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4" y="3714750"/>
            <a:ext cx="1609725" cy="186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680C3-A87F-4C1C-8306-CBA6F70B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4" y="3143250"/>
            <a:ext cx="1609725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0D6A2-A5AB-426F-8B1C-3777A4FB1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32" y="3154795"/>
            <a:ext cx="3238500" cy="39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788CB-2F2F-4ADF-B084-0325FBFC2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332" y="3867150"/>
            <a:ext cx="3238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58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05CE73-EFDB-4F8E-B0A8-1A313EF5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81150"/>
            <a:ext cx="72771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5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3A39C9-08F0-4A35-9656-B55BE282C170}"/>
              </a:ext>
            </a:extLst>
          </p:cNvPr>
          <p:cNvSpPr/>
          <p:nvPr/>
        </p:nvSpPr>
        <p:spPr>
          <a:xfrm>
            <a:off x="3048000" y="158234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return </a:t>
            </a:r>
            <a:r>
              <a:rPr lang="en-IN" dirty="0" err="1"/>
              <a:t>this.http.get</a:t>
            </a:r>
            <a:r>
              <a:rPr lang="en-IN" dirty="0"/>
              <a:t>&lt;</a:t>
            </a:r>
            <a:r>
              <a:rPr lang="en-IN" dirty="0" err="1"/>
              <a:t>SomeType</a:t>
            </a:r>
            <a:r>
              <a:rPr lang="en-IN" dirty="0"/>
              <a:t>&gt;(</a:t>
            </a:r>
            <a:r>
              <a:rPr lang="en-IN" dirty="0" err="1"/>
              <a:t>url</a:t>
            </a:r>
            <a:r>
              <a:rPr lang="en-IN" dirty="0"/>
              <a:t>, {headers: </a:t>
            </a:r>
            <a:r>
              <a:rPr lang="en-IN" dirty="0" err="1"/>
              <a:t>this.headers</a:t>
            </a:r>
            <a:r>
              <a:rPr lang="en-IN" dirty="0"/>
              <a:t>})</a:t>
            </a:r>
          </a:p>
          <a:p>
            <a:r>
              <a:rPr lang="en-IN" dirty="0"/>
              <a:t>  .pipe(</a:t>
            </a:r>
          </a:p>
          <a:p>
            <a:r>
              <a:rPr lang="en-IN" dirty="0"/>
              <a:t>     map( response =&gt; {  // NOTE: response is of type </a:t>
            </a:r>
            <a:r>
              <a:rPr lang="en-IN" dirty="0" err="1"/>
              <a:t>SomeType</a:t>
            </a:r>
            <a:endParaRPr lang="en-IN" dirty="0"/>
          </a:p>
          <a:p>
            <a:r>
              <a:rPr lang="en-IN" dirty="0"/>
              <a:t>         // Does something on </a:t>
            </a:r>
            <a:r>
              <a:rPr lang="en-IN" dirty="0" err="1"/>
              <a:t>response.data</a:t>
            </a:r>
            <a:endParaRPr lang="en-IN" dirty="0"/>
          </a:p>
          <a:p>
            <a:r>
              <a:rPr lang="en-IN" dirty="0"/>
              <a:t>         // modify the </a:t>
            </a:r>
            <a:r>
              <a:rPr lang="en-IN" dirty="0" err="1"/>
              <a:t>response.data</a:t>
            </a:r>
            <a:r>
              <a:rPr lang="en-IN" dirty="0"/>
              <a:t> as you see fit.</a:t>
            </a:r>
          </a:p>
          <a:p>
            <a:endParaRPr lang="en-IN" dirty="0"/>
          </a:p>
          <a:p>
            <a:r>
              <a:rPr lang="en-IN" dirty="0"/>
              <a:t>         // return the modified data:</a:t>
            </a:r>
          </a:p>
          <a:p>
            <a:r>
              <a:rPr lang="en-IN" dirty="0"/>
              <a:t>         return response; // kind of useless</a:t>
            </a:r>
          </a:p>
          <a:p>
            <a:r>
              <a:rPr lang="en-IN" dirty="0"/>
              <a:t>     }),</a:t>
            </a:r>
          </a:p>
          <a:p>
            <a:r>
              <a:rPr lang="en-IN" dirty="0"/>
              <a:t>     </a:t>
            </a:r>
            <a:r>
              <a:rPr lang="en-IN" dirty="0" err="1"/>
              <a:t>catchError</a:t>
            </a:r>
            <a:r>
              <a:rPr lang="en-IN" dirty="0"/>
              <a:t>( error =&gt; {</a:t>
            </a:r>
          </a:p>
          <a:p>
            <a:r>
              <a:rPr lang="en-IN" dirty="0"/>
              <a:t>         return </a:t>
            </a:r>
            <a:r>
              <a:rPr lang="en-IN" dirty="0" err="1"/>
              <a:t>Observable.throw</a:t>
            </a:r>
            <a:r>
              <a:rPr lang="en-IN" dirty="0"/>
              <a:t>(error);</a:t>
            </a:r>
          </a:p>
          <a:p>
            <a:r>
              <a:rPr lang="en-IN" dirty="0"/>
              <a:t>     })</a:t>
            </a:r>
          </a:p>
          <a:p>
            <a:r>
              <a:rPr lang="en-IN" dirty="0"/>
              <a:t>  ); // end of pipe</a:t>
            </a:r>
          </a:p>
        </p:txBody>
      </p:sp>
    </p:spTree>
    <p:extLst>
      <p:ext uri="{BB962C8B-B14F-4D97-AF65-F5344CB8AC3E}">
        <p14:creationId xmlns:p14="http://schemas.microsoft.com/office/powerpoint/2010/main" val="3329841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1BFB71-C559-4BE8-829C-F439A9D9E5BC}"/>
              </a:ext>
            </a:extLst>
          </p:cNvPr>
          <p:cNvSpPr/>
          <p:nvPr/>
        </p:nvSpPr>
        <p:spPr>
          <a:xfrm>
            <a:off x="2971800" y="868218"/>
            <a:ext cx="6248400" cy="766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Wild Card /Re-Direct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C3374-3B15-4F7E-9BC3-1D287239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771775"/>
            <a:ext cx="6248399" cy="131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69C2B-363F-4538-816E-1659D0178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373562"/>
            <a:ext cx="5276850" cy="75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E4332-5323-4820-86E2-1C708A5DD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434156"/>
            <a:ext cx="61531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20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024270" y="-25167"/>
            <a:ext cx="10804372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3400" y="3957705"/>
            <a:ext cx="3215142" cy="3168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Parag Joshi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3400" y="4306722"/>
            <a:ext cx="3215142" cy="3168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+91 98233 17863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510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3400" y="4655739"/>
            <a:ext cx="3215142" cy="3168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Parag.joshi@hematitecorp.com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5495" y="4703551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3400" y="5004756"/>
            <a:ext cx="3215142" cy="316800"/>
          </a:xfrm>
        </p:spPr>
        <p:txBody>
          <a:bodyPr>
            <a:normAutofit fontScale="62500" lnSpcReduction="20000"/>
          </a:bodyPr>
          <a:lstStyle/>
          <a:p>
            <a:r>
              <a:rPr lang="en-ZA" dirty="0"/>
              <a:t>www.hematitecorp.com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2552" y="5040763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F6BBF7-CA2B-49B4-B7E1-9A60D071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121539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9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8BA3D-8A75-40CA-B009-555CADB0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" y="0"/>
            <a:ext cx="115157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9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0AF06B-EB30-4E08-996B-C7DE7823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21298"/>
            <a:ext cx="120205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A2CB32-8E3B-4454-B9E1-70415B84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298" y="135106"/>
            <a:ext cx="12192000" cy="62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22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7880</TotalTime>
  <Words>627</Words>
  <Application>Microsoft Office PowerPoint</Application>
  <PresentationFormat>Widescreen</PresentationFormat>
  <Paragraphs>89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Roboto</vt:lpstr>
      <vt:lpstr>Source Code Pro</vt:lpstr>
      <vt:lpstr>Times New Roman</vt:lpstr>
      <vt:lpstr>Office Theme</vt:lpstr>
      <vt:lpstr>Angular 8  - Intermediate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Parag Joshi</dc:creator>
  <cp:lastModifiedBy>Faculty 13</cp:lastModifiedBy>
  <cp:revision>40</cp:revision>
  <dcterms:created xsi:type="dcterms:W3CDTF">2018-04-13T07:37:50Z</dcterms:created>
  <dcterms:modified xsi:type="dcterms:W3CDTF">2020-08-29T16:50:35Z</dcterms:modified>
</cp:coreProperties>
</file>